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0" r:id="rId2"/>
    <p:sldId id="291" r:id="rId3"/>
    <p:sldId id="296" r:id="rId4"/>
    <p:sldId id="295" r:id="rId5"/>
    <p:sldId id="294" r:id="rId6"/>
    <p:sldId id="297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582A"/>
    <a:srgbClr val="0BBDE3"/>
    <a:srgbClr val="E3700B"/>
    <a:srgbClr val="007C96"/>
    <a:srgbClr val="732B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43"/>
    <p:restoredTop sz="94648"/>
  </p:normalViewPr>
  <p:slideViewPr>
    <p:cSldViewPr snapToGrid="0">
      <p:cViewPr>
        <p:scale>
          <a:sx n="120" d="100"/>
          <a:sy n="120" d="100"/>
        </p:scale>
        <p:origin x="5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4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4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4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9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1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45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05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7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0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4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5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FBF156F-04C4-5226-0080-E88B5D04E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96" y="6169106"/>
            <a:ext cx="10906008" cy="4972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1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Christoph Amacher | 22. November 2022 | Kurzpräsentation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A1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9DE328E0-0134-0140-B877-84417932835D}"/>
              </a:ext>
            </a:extLst>
          </p:cNvPr>
          <p:cNvCxnSpPr/>
          <p:nvPr/>
        </p:nvCxnSpPr>
        <p:spPr>
          <a:xfrm>
            <a:off x="-8674" y="4329953"/>
            <a:ext cx="12200674" cy="0"/>
          </a:xfrm>
          <a:prstGeom prst="line">
            <a:avLst/>
          </a:prstGeom>
          <a:ln w="38100">
            <a:solidFill>
              <a:srgbClr val="8C58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1E37BF08-BF8F-CA40-91FA-55ED81EB8185}"/>
              </a:ext>
            </a:extLst>
          </p:cNvPr>
          <p:cNvSpPr/>
          <p:nvPr/>
        </p:nvSpPr>
        <p:spPr>
          <a:xfrm>
            <a:off x="1379127" y="5709706"/>
            <a:ext cx="9439836" cy="13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DE35A5-F67E-CD53-DCED-90022018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326" y="4506529"/>
            <a:ext cx="11275435" cy="13411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4000" b="1" dirty="0">
                <a:solidFill>
                  <a:srgbClr val="0BBDE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Lesen</a:t>
            </a:r>
            <a:r>
              <a:rPr lang="de-DE" sz="4000" b="1" dirty="0">
                <a:solidFill>
                  <a:srgbClr val="8C582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DER SCHLÜSSEL ZUM ERFOLG?</a:t>
            </a:r>
            <a:br>
              <a:rPr lang="de-DE" sz="4000" dirty="0">
                <a:solidFill>
                  <a:srgbClr val="8C582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DE" sz="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de-DE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 sz="27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Die Vorteile der Literatur</a:t>
            </a:r>
            <a:r>
              <a:rPr lang="de-DE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30332C0-C92F-664A-80DF-F47DD551D6E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2" b="16974"/>
          <a:stretch/>
        </p:blipFill>
        <p:spPr>
          <a:xfrm>
            <a:off x="644" y="0"/>
            <a:ext cx="121968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F5A1DDC7-4E15-B146-A59C-B037B3B7FA5B}"/>
              </a:ext>
            </a:extLst>
          </p:cNvPr>
          <p:cNvSpPr txBox="1">
            <a:spLocks/>
          </p:cNvSpPr>
          <p:nvPr/>
        </p:nvSpPr>
        <p:spPr>
          <a:xfrm>
            <a:off x="283545" y="958666"/>
            <a:ext cx="11667027" cy="1048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500" dirty="0">
                <a:latin typeface="Helvetica Neue Light" panose="02000403000000020004" pitchFamily="2" charset="0"/>
                <a:ea typeface="Helvetica Neue Light" panose="02000403000000020004" pitchFamily="2" charset="0"/>
                <a:cs typeface="+mj-lt"/>
              </a:rPr>
              <a:t>Leseverhalten der Schweizer Bevölkerung im Vergleich in % (BFS, 2019)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D7B25-1D07-7B5C-3400-A2274DA5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82" y="238439"/>
            <a:ext cx="11667027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dirty="0">
                <a:solidFill>
                  <a:srgbClr val="0BBDE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SCHWEIZ:</a:t>
            </a:r>
            <a:r>
              <a:rPr lang="de-DE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de-DE" sz="3600" dirty="0">
                <a:solidFill>
                  <a:srgbClr val="8C582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EIN FÜNFTEL LIEST KEIN BUCH</a:t>
            </a:r>
            <a:endParaRPr lang="de-DE" sz="3600" dirty="0">
              <a:solidFill>
                <a:srgbClr val="8C582A"/>
              </a:solidFill>
              <a:ea typeface="+mj-lt"/>
              <a:cs typeface="+mj-lt"/>
            </a:endParaRP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640AEF3B-DE5C-1A4B-B5EC-1EDBE79D3167}"/>
              </a:ext>
            </a:extLst>
          </p:cNvPr>
          <p:cNvCxnSpPr>
            <a:cxnSpLocks/>
          </p:cNvCxnSpPr>
          <p:nvPr/>
        </p:nvCxnSpPr>
        <p:spPr>
          <a:xfrm>
            <a:off x="898268" y="5905363"/>
            <a:ext cx="10577723" cy="25952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E0A22D49-AB54-B949-8507-C5DCA5D1D1B0}"/>
              </a:ext>
            </a:extLst>
          </p:cNvPr>
          <p:cNvGrpSpPr/>
          <p:nvPr/>
        </p:nvGrpSpPr>
        <p:grpSpPr>
          <a:xfrm>
            <a:off x="1791700" y="2085330"/>
            <a:ext cx="2627132" cy="4818468"/>
            <a:chOff x="955111" y="2031500"/>
            <a:chExt cx="2627132" cy="4818468"/>
          </a:xfrm>
        </p:grpSpPr>
        <p:sp>
          <p:nvSpPr>
            <p:cNvPr id="43" name="Titel 1">
              <a:extLst>
                <a:ext uri="{FF2B5EF4-FFF2-40B4-BE49-F238E27FC236}">
                  <a16:creationId xmlns:a16="http://schemas.microsoft.com/office/drawing/2014/main" id="{8CDE842C-1354-C24B-807E-1D47AE434D27}"/>
                </a:ext>
              </a:extLst>
            </p:cNvPr>
            <p:cNvSpPr txBox="1">
              <a:spLocks/>
            </p:cNvSpPr>
            <p:nvPr/>
          </p:nvSpPr>
          <p:spPr>
            <a:xfrm>
              <a:off x="955111" y="5611070"/>
              <a:ext cx="2627132" cy="12388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DE" sz="2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Bücher &amp; E-Books</a:t>
              </a: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4D8600CD-FEEB-B745-B091-C9C4F98EBAE1}"/>
                </a:ext>
              </a:extLst>
            </p:cNvPr>
            <p:cNvGrpSpPr/>
            <p:nvPr/>
          </p:nvGrpSpPr>
          <p:grpSpPr>
            <a:xfrm>
              <a:off x="1853490" y="2031500"/>
              <a:ext cx="841828" cy="3829828"/>
              <a:chOff x="1853490" y="2031500"/>
              <a:chExt cx="841828" cy="3829828"/>
            </a:xfrm>
          </p:grpSpPr>
          <p:cxnSp>
            <p:nvCxnSpPr>
              <p:cNvPr id="5" name="Gerade Verbindung 4">
                <a:extLst>
                  <a:ext uri="{FF2B5EF4-FFF2-40B4-BE49-F238E27FC236}">
                    <a16:creationId xmlns:a16="http://schemas.microsoft.com/office/drawing/2014/main" id="{1D14C77C-0E4A-484A-B375-1EB849907DF3}"/>
                  </a:ext>
                </a:extLst>
              </p:cNvPr>
              <p:cNvCxnSpPr/>
              <p:nvPr/>
            </p:nvCxnSpPr>
            <p:spPr>
              <a:xfrm>
                <a:off x="2274404" y="2873328"/>
                <a:ext cx="0" cy="2988000"/>
              </a:xfrm>
              <a:prstGeom prst="line">
                <a:avLst/>
              </a:prstGeom>
              <a:ln w="19050">
                <a:solidFill>
                  <a:srgbClr val="0BBD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31A6077-1825-DE46-93AC-2CB51B4FDEA6}"/>
                  </a:ext>
                </a:extLst>
              </p:cNvPr>
              <p:cNvSpPr/>
              <p:nvPr/>
            </p:nvSpPr>
            <p:spPr>
              <a:xfrm>
                <a:off x="1853490" y="2031500"/>
                <a:ext cx="841828" cy="841828"/>
              </a:xfrm>
              <a:prstGeom prst="ellipse">
                <a:avLst/>
              </a:prstGeom>
              <a:solidFill>
                <a:srgbClr val="0BBDE3"/>
              </a:solidFill>
              <a:ln>
                <a:solidFill>
                  <a:srgbClr val="0BBD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/>
                  <a:t>83</a:t>
                </a:r>
              </a:p>
            </p:txBody>
          </p:sp>
        </p:grp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7D93B409-C541-0A41-91B6-E6E78D5A3FD2}"/>
              </a:ext>
            </a:extLst>
          </p:cNvPr>
          <p:cNvGrpSpPr/>
          <p:nvPr/>
        </p:nvGrpSpPr>
        <p:grpSpPr>
          <a:xfrm>
            <a:off x="5021121" y="2279313"/>
            <a:ext cx="3004892" cy="4529493"/>
            <a:chOff x="2008306" y="2207980"/>
            <a:chExt cx="3074164" cy="4529493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0D692DC1-D89C-454E-98EF-49C361D13A1C}"/>
                </a:ext>
              </a:extLst>
            </p:cNvPr>
            <p:cNvGrpSpPr/>
            <p:nvPr/>
          </p:nvGrpSpPr>
          <p:grpSpPr>
            <a:xfrm>
              <a:off x="3119283" y="2207980"/>
              <a:ext cx="841828" cy="3653348"/>
              <a:chOff x="3119283" y="2207980"/>
              <a:chExt cx="841828" cy="3653348"/>
            </a:xfrm>
          </p:grpSpPr>
          <p:cxnSp>
            <p:nvCxnSpPr>
              <p:cNvPr id="41" name="Gerade Verbindung 40">
                <a:extLst>
                  <a:ext uri="{FF2B5EF4-FFF2-40B4-BE49-F238E27FC236}">
                    <a16:creationId xmlns:a16="http://schemas.microsoft.com/office/drawing/2014/main" id="{D0893B79-FFD1-3149-B575-2B019B8CD859}"/>
                  </a:ext>
                </a:extLst>
              </p:cNvPr>
              <p:cNvCxnSpPr/>
              <p:nvPr/>
            </p:nvCxnSpPr>
            <p:spPr>
              <a:xfrm>
                <a:off x="3552624" y="3053328"/>
                <a:ext cx="0" cy="2808000"/>
              </a:xfrm>
              <a:prstGeom prst="line">
                <a:avLst/>
              </a:prstGeom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2E8456A-313C-0444-B4F1-B3C8918FC6F5}"/>
                  </a:ext>
                </a:extLst>
              </p:cNvPr>
              <p:cNvSpPr/>
              <p:nvPr/>
            </p:nvSpPr>
            <p:spPr>
              <a:xfrm>
                <a:off x="3119283" y="2207980"/>
                <a:ext cx="841828" cy="841828"/>
              </a:xfrm>
              <a:prstGeom prst="ellipse">
                <a:avLst/>
              </a:prstGeom>
              <a:solidFill>
                <a:srgbClr val="E3700B"/>
              </a:solidFill>
              <a:ln>
                <a:solidFill>
                  <a:srgbClr val="E3700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/>
                  <a:t>78</a:t>
                </a:r>
              </a:p>
            </p:txBody>
          </p:sp>
        </p:grpSp>
        <p:sp>
          <p:nvSpPr>
            <p:cNvPr id="62" name="Titel 1">
              <a:extLst>
                <a:ext uri="{FF2B5EF4-FFF2-40B4-BE49-F238E27FC236}">
                  <a16:creationId xmlns:a16="http://schemas.microsoft.com/office/drawing/2014/main" id="{BE4F8686-9E2B-724E-9F06-237F0F13224C}"/>
                </a:ext>
              </a:extLst>
            </p:cNvPr>
            <p:cNvSpPr txBox="1">
              <a:spLocks/>
            </p:cNvSpPr>
            <p:nvPr/>
          </p:nvSpPr>
          <p:spPr>
            <a:xfrm>
              <a:off x="2008306" y="5688560"/>
              <a:ext cx="3074164" cy="1048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de-DE" sz="2400" dirty="0">
                  <a:solidFill>
                    <a:srgbClr val="E3700B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Unterhaltungsliteratur</a:t>
              </a: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1B2DAC80-3042-AA40-A271-97CD245A4DB4}"/>
              </a:ext>
            </a:extLst>
          </p:cNvPr>
          <p:cNvGrpSpPr/>
          <p:nvPr/>
        </p:nvGrpSpPr>
        <p:grpSpPr>
          <a:xfrm>
            <a:off x="8628302" y="3727982"/>
            <a:ext cx="1869725" cy="2972249"/>
            <a:chOff x="3893014" y="3655700"/>
            <a:chExt cx="1869725" cy="2972249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C047A567-F794-BB4A-A48C-F42FC2A744B7}"/>
                </a:ext>
              </a:extLst>
            </p:cNvPr>
            <p:cNvGrpSpPr/>
            <p:nvPr/>
          </p:nvGrpSpPr>
          <p:grpSpPr>
            <a:xfrm>
              <a:off x="4406963" y="3655700"/>
              <a:ext cx="841828" cy="2205628"/>
              <a:chOff x="4406963" y="3655700"/>
              <a:chExt cx="841828" cy="2205628"/>
            </a:xfrm>
          </p:grpSpPr>
          <p:cxnSp>
            <p:nvCxnSpPr>
              <p:cNvPr id="42" name="Gerade Verbindung 41">
                <a:extLst>
                  <a:ext uri="{FF2B5EF4-FFF2-40B4-BE49-F238E27FC236}">
                    <a16:creationId xmlns:a16="http://schemas.microsoft.com/office/drawing/2014/main" id="{5F349ECE-B24D-5E4F-B9BD-5E5CE127EB08}"/>
                  </a:ext>
                </a:extLst>
              </p:cNvPr>
              <p:cNvCxnSpPr/>
              <p:nvPr/>
            </p:nvCxnSpPr>
            <p:spPr>
              <a:xfrm>
                <a:off x="4830842" y="4493328"/>
                <a:ext cx="0" cy="1368000"/>
              </a:xfrm>
              <a:prstGeom prst="line">
                <a:avLst/>
              </a:prstGeom>
              <a:ln w="19050">
                <a:solidFill>
                  <a:srgbClr val="007C9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CD42A23-D02D-E54B-B4E0-F67EB770BF46}"/>
                  </a:ext>
                </a:extLst>
              </p:cNvPr>
              <p:cNvSpPr/>
              <p:nvPr/>
            </p:nvSpPr>
            <p:spPr>
              <a:xfrm>
                <a:off x="4406963" y="3655700"/>
                <a:ext cx="841828" cy="841828"/>
              </a:xfrm>
              <a:prstGeom prst="ellipse">
                <a:avLst/>
              </a:prstGeom>
              <a:solidFill>
                <a:srgbClr val="007C96"/>
              </a:solidFill>
              <a:ln>
                <a:solidFill>
                  <a:srgbClr val="007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/>
                  <a:t>38</a:t>
                </a:r>
              </a:p>
            </p:txBody>
          </p:sp>
        </p:grpSp>
        <p:sp>
          <p:nvSpPr>
            <p:cNvPr id="71" name="Titel 1">
              <a:extLst>
                <a:ext uri="{FF2B5EF4-FFF2-40B4-BE49-F238E27FC236}">
                  <a16:creationId xmlns:a16="http://schemas.microsoft.com/office/drawing/2014/main" id="{E5AD1E60-7510-BF42-BAA1-1486D00D46A1}"/>
                </a:ext>
              </a:extLst>
            </p:cNvPr>
            <p:cNvSpPr txBox="1">
              <a:spLocks/>
            </p:cNvSpPr>
            <p:nvPr/>
          </p:nvSpPr>
          <p:spPr>
            <a:xfrm>
              <a:off x="3893014" y="5781147"/>
              <a:ext cx="1869725" cy="8468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DE" sz="2400" dirty="0">
                  <a:solidFill>
                    <a:srgbClr val="007C96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Sachliteratur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D7B25-1D07-7B5C-3400-A2274DA5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38439"/>
            <a:ext cx="111600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8C582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SACHLITERATUR</a:t>
            </a:r>
            <a:r>
              <a:rPr lang="de-DE" sz="3600" dirty="0">
                <a:solidFill>
                  <a:srgbClr val="0BBDE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DAS ANWENDBARE WISSEN</a:t>
            </a:r>
            <a:endParaRPr lang="de-DE" sz="3600" dirty="0">
              <a:solidFill>
                <a:srgbClr val="8C582A"/>
              </a:solidFill>
              <a:ea typeface="+mj-lt"/>
              <a:cs typeface="+mj-lt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D6BA586-962F-3344-A124-F2C6E0AA65F1}"/>
              </a:ext>
            </a:extLst>
          </p:cNvPr>
          <p:cNvSpPr/>
          <p:nvPr/>
        </p:nvSpPr>
        <p:spPr>
          <a:xfrm>
            <a:off x="1006786" y="2160000"/>
            <a:ext cx="3063600" cy="30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C5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3DCC7C6-8CAA-EE4B-86D8-68ACD86D1DBF}"/>
              </a:ext>
            </a:extLst>
          </p:cNvPr>
          <p:cNvSpPr>
            <a:spLocks noChangeAspect="1"/>
          </p:cNvSpPr>
          <p:nvPr/>
        </p:nvSpPr>
        <p:spPr>
          <a:xfrm>
            <a:off x="5082921" y="2160000"/>
            <a:ext cx="3060000" cy="30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C5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276FE88-F774-DF48-8CBE-7354B8B51378}"/>
              </a:ext>
            </a:extLst>
          </p:cNvPr>
          <p:cNvSpPr txBox="1"/>
          <p:nvPr/>
        </p:nvSpPr>
        <p:spPr>
          <a:xfrm>
            <a:off x="1006786" y="5353940"/>
            <a:ext cx="306360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kompaktes Wissen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A72214-288D-0848-B9CF-23DCB17F0F70}"/>
              </a:ext>
            </a:extLst>
          </p:cNvPr>
          <p:cNvSpPr txBox="1"/>
          <p:nvPr/>
        </p:nvSpPr>
        <p:spPr>
          <a:xfrm>
            <a:off x="5082921" y="5353200"/>
            <a:ext cx="306000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Anwendbarkeit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C8A4BF-AF3F-9D44-AD31-686E7502A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86" y="2520000"/>
            <a:ext cx="2340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F1E2DD-D03B-9C49-A73B-E398A1FA4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21" y="2520000"/>
            <a:ext cx="2340000" cy="2340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7749522-33C0-BC40-B3B0-CC15A3D6C557}"/>
              </a:ext>
            </a:extLst>
          </p:cNvPr>
          <p:cNvSpPr txBox="1">
            <a:spLocks/>
          </p:cNvSpPr>
          <p:nvPr/>
        </p:nvSpPr>
        <p:spPr>
          <a:xfrm>
            <a:off x="516000" y="958666"/>
            <a:ext cx="11160000" cy="1048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500" dirty="0">
                <a:latin typeface="Helvetica Neue Light" panose="02000403000000020004" pitchFamily="2" charset="0"/>
                <a:ea typeface="Helvetica Neue Light" panose="02000403000000020004" pitchFamily="2" charset="0"/>
                <a:cs typeface="+mj-lt"/>
              </a:rPr>
              <a:t>Vorteile der Sachliteratur</a:t>
            </a:r>
          </a:p>
        </p:txBody>
      </p:sp>
    </p:spTree>
    <p:extLst>
      <p:ext uri="{BB962C8B-B14F-4D97-AF65-F5344CB8AC3E}">
        <p14:creationId xmlns:p14="http://schemas.microsoft.com/office/powerpoint/2010/main" val="118675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D7B25-1D07-7B5C-3400-A2274DA5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38439"/>
            <a:ext cx="11160000" cy="1325563"/>
          </a:xfrm>
        </p:spPr>
        <p:txBody>
          <a:bodyPr>
            <a:normAutofit/>
          </a:bodyPr>
          <a:lstStyle/>
          <a:p>
            <a:pPr algn="r"/>
            <a:r>
              <a:rPr lang="de-DE" sz="3600" dirty="0">
                <a:solidFill>
                  <a:srgbClr val="8C582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BELLETRISTIK</a:t>
            </a:r>
            <a:r>
              <a:rPr lang="de-DE" sz="3600" dirty="0">
                <a:solidFill>
                  <a:srgbClr val="0BBDE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KANN MEHR ALS UNTERHALTEN</a:t>
            </a:r>
            <a:endParaRPr lang="de-DE" sz="3600" dirty="0">
              <a:solidFill>
                <a:srgbClr val="8C582A"/>
              </a:solidFill>
              <a:ea typeface="+mj-lt"/>
              <a:cs typeface="+mj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6EDBD6-67B4-1040-A540-40D9431E81E7}"/>
              </a:ext>
            </a:extLst>
          </p:cNvPr>
          <p:cNvSpPr>
            <a:spLocks noChangeAspect="1"/>
          </p:cNvSpPr>
          <p:nvPr/>
        </p:nvSpPr>
        <p:spPr>
          <a:xfrm>
            <a:off x="4046400" y="2160000"/>
            <a:ext cx="3060000" cy="30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C5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947145A-07BA-0642-8DC9-7D5D89E2DDA3}"/>
              </a:ext>
            </a:extLst>
          </p:cNvPr>
          <p:cNvSpPr>
            <a:spLocks noChangeAspect="1"/>
          </p:cNvSpPr>
          <p:nvPr/>
        </p:nvSpPr>
        <p:spPr>
          <a:xfrm>
            <a:off x="8118000" y="2160000"/>
            <a:ext cx="3060000" cy="30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C5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24BC16-7554-4F49-A52C-389E4D4001E1}"/>
              </a:ext>
            </a:extLst>
          </p:cNvPr>
          <p:cNvSpPr txBox="1"/>
          <p:nvPr/>
        </p:nvSpPr>
        <p:spPr>
          <a:xfrm>
            <a:off x="4046400" y="5353200"/>
            <a:ext cx="306000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Wortschatzbildung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A22E71D-0726-5D47-8332-BF2F379E9245}"/>
              </a:ext>
            </a:extLst>
          </p:cNvPr>
          <p:cNvSpPr txBox="1"/>
          <p:nvPr/>
        </p:nvSpPr>
        <p:spPr>
          <a:xfrm>
            <a:off x="8118000" y="5353200"/>
            <a:ext cx="306000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Empathie Bildung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2D2142E-D0E9-404D-82F1-8DF9C89F9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0" y="2449314"/>
            <a:ext cx="2340000" cy="234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4498DAC-2DA5-D444-8A9D-947518B96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00" y="2520000"/>
            <a:ext cx="2340000" cy="2340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49BBD90-C240-604D-9827-41D7ABD6923B}"/>
              </a:ext>
            </a:extLst>
          </p:cNvPr>
          <p:cNvSpPr txBox="1">
            <a:spLocks/>
          </p:cNvSpPr>
          <p:nvPr/>
        </p:nvSpPr>
        <p:spPr>
          <a:xfrm>
            <a:off x="516000" y="958666"/>
            <a:ext cx="11160000" cy="1048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2500" dirty="0">
                <a:latin typeface="Helvetica Neue Light" panose="02000403000000020004" pitchFamily="2" charset="0"/>
                <a:ea typeface="Helvetica Neue Light" panose="02000403000000020004" pitchFamily="2" charset="0"/>
                <a:cs typeface="+mj-lt"/>
              </a:rPr>
              <a:t>Vorteile der Unterhaltungsliteratur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B2C8D53-584A-EE48-8D4C-202F2A7FF038}"/>
              </a:ext>
            </a:extLst>
          </p:cNvPr>
          <p:cNvSpPr txBox="1"/>
          <p:nvPr/>
        </p:nvSpPr>
        <p:spPr>
          <a:xfrm>
            <a:off x="7977703" y="5958652"/>
            <a:ext cx="334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Dodell</a:t>
            </a:r>
            <a:r>
              <a:rPr lang="de-CH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-Feder und </a:t>
            </a:r>
            <a:r>
              <a:rPr lang="de-CH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Tamir</a:t>
            </a:r>
            <a:r>
              <a:rPr lang="de-CH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(2018)</a:t>
            </a:r>
            <a:endParaRPr lang="de-D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C733B14-60EF-034E-9259-5CA5A7D50BDA}"/>
              </a:ext>
            </a:extLst>
          </p:cNvPr>
          <p:cNvSpPr txBox="1"/>
          <p:nvPr/>
        </p:nvSpPr>
        <p:spPr>
          <a:xfrm>
            <a:off x="4426085" y="595253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 und Rain (2015)</a:t>
            </a:r>
            <a:endParaRPr lang="de-D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5783A9-6288-FB43-A26E-95DCB2DF9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t="43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CF1E970-21BA-0747-B38B-A56EC85AEFC1}"/>
              </a:ext>
            </a:extLst>
          </p:cNvPr>
          <p:cNvSpPr/>
          <p:nvPr/>
        </p:nvSpPr>
        <p:spPr>
          <a:xfrm>
            <a:off x="0" y="5666016"/>
            <a:ext cx="6270171" cy="930730"/>
          </a:xfrm>
          <a:prstGeom prst="rect">
            <a:avLst/>
          </a:prstGeom>
          <a:solidFill>
            <a:srgbClr val="8C582A">
              <a:alpha val="65000"/>
            </a:srgbClr>
          </a:solidFill>
          <a:ln>
            <a:solidFill>
              <a:srgbClr val="8C582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Viel </a:t>
            </a:r>
            <a:r>
              <a:rPr lang="de-DE" sz="36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Spass</a:t>
            </a:r>
            <a:r>
              <a:rPr lang="de-DE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beim Lesen!</a:t>
            </a:r>
          </a:p>
        </p:txBody>
      </p:sp>
    </p:spTree>
    <p:extLst>
      <p:ext uri="{BB962C8B-B14F-4D97-AF65-F5344CB8AC3E}">
        <p14:creationId xmlns:p14="http://schemas.microsoft.com/office/powerpoint/2010/main" val="17258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D7B25-1D07-7B5C-3400-A2274DA5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38439"/>
            <a:ext cx="111600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8C582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Literaturverzeichnis</a:t>
            </a:r>
            <a:endParaRPr lang="de-DE" sz="3600" dirty="0">
              <a:solidFill>
                <a:srgbClr val="8C582A"/>
              </a:solidFill>
              <a:ea typeface="+mj-lt"/>
              <a:cs typeface="+mj-lt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7749522-33C0-BC40-B3B0-CC15A3D6C557}"/>
              </a:ext>
            </a:extLst>
          </p:cNvPr>
          <p:cNvSpPr txBox="1">
            <a:spLocks/>
          </p:cNvSpPr>
          <p:nvPr/>
        </p:nvSpPr>
        <p:spPr>
          <a:xfrm>
            <a:off x="516000" y="1564003"/>
            <a:ext cx="10690716" cy="198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CH" sz="1800" dirty="0" err="1">
                <a:latin typeface="Helvetica" pitchFamily="2" charset="0"/>
              </a:rPr>
              <a:t>Dodell</a:t>
            </a:r>
            <a:r>
              <a:rPr lang="de-CH" sz="1800" dirty="0">
                <a:latin typeface="Helvetica" pitchFamily="2" charset="0"/>
              </a:rPr>
              <a:t>-Feder, D., &amp; </a:t>
            </a:r>
            <a:r>
              <a:rPr lang="de-CH" sz="1800" dirty="0" err="1">
                <a:latin typeface="Helvetica" pitchFamily="2" charset="0"/>
              </a:rPr>
              <a:t>Tamir</a:t>
            </a:r>
            <a:r>
              <a:rPr lang="de-CH" sz="1800" dirty="0">
                <a:latin typeface="Helvetica" pitchFamily="2" charset="0"/>
              </a:rPr>
              <a:t>, D. I. (2018). Fiction </a:t>
            </a:r>
            <a:r>
              <a:rPr lang="de-CH" sz="1800" dirty="0" err="1">
                <a:latin typeface="Helvetica" pitchFamily="2" charset="0"/>
              </a:rPr>
              <a:t>reading</a:t>
            </a:r>
            <a:r>
              <a:rPr lang="de-CH" sz="1800" dirty="0">
                <a:latin typeface="Helvetica" pitchFamily="2" charset="0"/>
              </a:rPr>
              <a:t> </a:t>
            </a:r>
            <a:r>
              <a:rPr lang="de-CH" sz="1800" dirty="0" err="1">
                <a:latin typeface="Helvetica" pitchFamily="2" charset="0"/>
              </a:rPr>
              <a:t>has</a:t>
            </a:r>
            <a:r>
              <a:rPr lang="de-CH" sz="1800" dirty="0">
                <a:latin typeface="Helvetica" pitchFamily="2" charset="0"/>
              </a:rPr>
              <a:t> a </a:t>
            </a:r>
            <a:r>
              <a:rPr lang="de-CH" sz="1800" dirty="0" err="1">
                <a:latin typeface="Helvetica" pitchFamily="2" charset="0"/>
              </a:rPr>
              <a:t>small</a:t>
            </a:r>
            <a:r>
              <a:rPr lang="de-CH" sz="1800" dirty="0">
                <a:latin typeface="Helvetica" pitchFamily="2" charset="0"/>
              </a:rPr>
              <a:t> positive </a:t>
            </a:r>
            <a:r>
              <a:rPr lang="de-CH" sz="1800" dirty="0" err="1">
                <a:latin typeface="Helvetica" pitchFamily="2" charset="0"/>
              </a:rPr>
              <a:t>impact</a:t>
            </a:r>
            <a:r>
              <a:rPr lang="de-CH" sz="1800" dirty="0">
                <a:latin typeface="Helvetica" pitchFamily="2" charset="0"/>
              </a:rPr>
              <a:t> on </a:t>
            </a:r>
            <a:r>
              <a:rPr lang="de-CH" sz="1800" dirty="0" err="1">
                <a:latin typeface="Helvetica" pitchFamily="2" charset="0"/>
              </a:rPr>
              <a:t>social</a:t>
            </a:r>
            <a:r>
              <a:rPr lang="de-CH" sz="1800" dirty="0">
                <a:latin typeface="Helvetica" pitchFamily="2" charset="0"/>
              </a:rPr>
              <a:t> </a:t>
            </a:r>
            <a:r>
              <a:rPr lang="de-CH" sz="1800" dirty="0" err="1">
                <a:latin typeface="Helvetica" pitchFamily="2" charset="0"/>
              </a:rPr>
              <a:t>cognition</a:t>
            </a:r>
            <a:r>
              <a:rPr lang="de-CH" sz="1800" dirty="0">
                <a:latin typeface="Helvetica" pitchFamily="2" charset="0"/>
              </a:rPr>
              <a:t>: A meta-analysis. </a:t>
            </a:r>
            <a:r>
              <a:rPr lang="de-CH" sz="1800" i="1" dirty="0">
                <a:latin typeface="Helvetica" pitchFamily="2" charset="0"/>
              </a:rPr>
              <a:t>Journal </a:t>
            </a:r>
            <a:r>
              <a:rPr lang="de-CH" sz="1800" i="1" dirty="0" err="1">
                <a:latin typeface="Helvetica" pitchFamily="2" charset="0"/>
              </a:rPr>
              <a:t>of</a:t>
            </a:r>
            <a:r>
              <a:rPr lang="de-CH" sz="1800" i="1" dirty="0">
                <a:latin typeface="Helvetica" pitchFamily="2" charset="0"/>
              </a:rPr>
              <a:t> Experimental </a:t>
            </a:r>
            <a:r>
              <a:rPr lang="de-CH" sz="1800" i="1" dirty="0" err="1">
                <a:latin typeface="Helvetica" pitchFamily="2" charset="0"/>
              </a:rPr>
              <a:t>Psychology</a:t>
            </a:r>
            <a:r>
              <a:rPr lang="de-CH" sz="1800" i="1" dirty="0">
                <a:latin typeface="Helvetica" pitchFamily="2" charset="0"/>
              </a:rPr>
              <a:t>: General</a:t>
            </a:r>
            <a:r>
              <a:rPr lang="de-CH" sz="1800" dirty="0">
                <a:latin typeface="Helvetica" pitchFamily="2" charset="0"/>
              </a:rPr>
              <a:t>, </a:t>
            </a:r>
            <a:r>
              <a:rPr lang="de-CH" sz="1800" i="1" dirty="0">
                <a:latin typeface="Helvetica" pitchFamily="2" charset="0"/>
              </a:rPr>
              <a:t>147</a:t>
            </a:r>
            <a:r>
              <a:rPr lang="de-CH" sz="1800" dirty="0">
                <a:latin typeface="Helvetica" pitchFamily="2" charset="0"/>
              </a:rPr>
              <a:t>(11), 1713–1727.</a:t>
            </a:r>
          </a:p>
          <a:p>
            <a:pPr>
              <a:lnSpc>
                <a:spcPct val="120000"/>
              </a:lnSpc>
            </a:pPr>
            <a:endParaRPr lang="de-CH" sz="1800" dirty="0">
              <a:latin typeface="Helvetica" pitchFamily="2" charset="0"/>
            </a:endParaRPr>
          </a:p>
          <a:p>
            <a:pPr>
              <a:lnSpc>
                <a:spcPct val="120000"/>
              </a:lnSpc>
            </a:pPr>
            <a:r>
              <a:rPr lang="de-CH" sz="1800" dirty="0">
                <a:latin typeface="Helvetica" pitchFamily="2" charset="0"/>
              </a:rPr>
              <a:t>Mar, R. A., &amp; Rain, M. (2015). Narrative Fiction </a:t>
            </a:r>
            <a:r>
              <a:rPr lang="de-CH" sz="1800" dirty="0" err="1">
                <a:latin typeface="Helvetica" pitchFamily="2" charset="0"/>
              </a:rPr>
              <a:t>and</a:t>
            </a:r>
            <a:r>
              <a:rPr lang="de-CH" sz="1800" dirty="0">
                <a:latin typeface="Helvetica" pitchFamily="2" charset="0"/>
              </a:rPr>
              <a:t> </a:t>
            </a:r>
            <a:r>
              <a:rPr lang="de-CH" sz="1800" dirty="0" err="1">
                <a:latin typeface="Helvetica" pitchFamily="2" charset="0"/>
              </a:rPr>
              <a:t>Expository</a:t>
            </a:r>
            <a:r>
              <a:rPr lang="de-CH" sz="1800" dirty="0">
                <a:latin typeface="Helvetica" pitchFamily="2" charset="0"/>
              </a:rPr>
              <a:t> Nonfiction </a:t>
            </a:r>
            <a:r>
              <a:rPr lang="de-CH" sz="1800" dirty="0" err="1">
                <a:latin typeface="Helvetica" pitchFamily="2" charset="0"/>
              </a:rPr>
              <a:t>Differentially</a:t>
            </a:r>
            <a:r>
              <a:rPr lang="de-CH" sz="1800" dirty="0">
                <a:latin typeface="Helvetica" pitchFamily="2" charset="0"/>
              </a:rPr>
              <a:t> </a:t>
            </a:r>
            <a:r>
              <a:rPr lang="de-CH" sz="1800" dirty="0" err="1">
                <a:latin typeface="Helvetica" pitchFamily="2" charset="0"/>
              </a:rPr>
              <a:t>Predict</a:t>
            </a:r>
            <a:r>
              <a:rPr lang="de-CH" sz="1800" dirty="0">
                <a:latin typeface="Helvetica" pitchFamily="2" charset="0"/>
              </a:rPr>
              <a:t> Verbal </a:t>
            </a:r>
            <a:r>
              <a:rPr lang="de-CH" sz="1800" dirty="0" err="1">
                <a:latin typeface="Helvetica" pitchFamily="2" charset="0"/>
              </a:rPr>
              <a:t>Ability</a:t>
            </a:r>
            <a:r>
              <a:rPr lang="de-CH" sz="1800" dirty="0">
                <a:latin typeface="Helvetica" pitchFamily="2" charset="0"/>
              </a:rPr>
              <a:t>. </a:t>
            </a:r>
            <a:r>
              <a:rPr lang="de-CH" sz="1800" i="1" dirty="0">
                <a:latin typeface="Helvetica" pitchFamily="2" charset="0"/>
              </a:rPr>
              <a:t>Scientific Studies </a:t>
            </a:r>
            <a:r>
              <a:rPr lang="de-CH" sz="1800" i="1" dirty="0" err="1">
                <a:latin typeface="Helvetica" pitchFamily="2" charset="0"/>
              </a:rPr>
              <a:t>of</a:t>
            </a:r>
            <a:r>
              <a:rPr lang="de-CH" sz="1800" i="1" dirty="0">
                <a:latin typeface="Helvetica" pitchFamily="2" charset="0"/>
              </a:rPr>
              <a:t> Reading</a:t>
            </a:r>
            <a:r>
              <a:rPr lang="de-CH" sz="1800" dirty="0">
                <a:latin typeface="Helvetica" pitchFamily="2" charset="0"/>
              </a:rPr>
              <a:t>, </a:t>
            </a:r>
            <a:r>
              <a:rPr lang="de-CH" sz="1800" i="1" dirty="0">
                <a:latin typeface="Helvetica" pitchFamily="2" charset="0"/>
              </a:rPr>
              <a:t>19</a:t>
            </a:r>
            <a:r>
              <a:rPr lang="de-CH" sz="1800" dirty="0">
                <a:latin typeface="Helvetica" pitchFamily="2" charset="0"/>
              </a:rPr>
              <a:t>(6), 419–433. </a:t>
            </a:r>
          </a:p>
        </p:txBody>
      </p:sp>
    </p:spTree>
    <p:extLst>
      <p:ext uri="{BB962C8B-B14F-4D97-AF65-F5344CB8AC3E}">
        <p14:creationId xmlns:p14="http://schemas.microsoft.com/office/powerpoint/2010/main" val="36076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</Words>
  <Application>Microsoft Macintosh PowerPoint</Application>
  <PresentationFormat>Breitbild</PresentationFormat>
  <Paragraphs>25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Helvetica Neue</vt:lpstr>
      <vt:lpstr>Helvetica Neue Light</vt:lpstr>
      <vt:lpstr>Helvetica Neue Medium</vt:lpstr>
      <vt:lpstr>Office Theme</vt:lpstr>
      <vt:lpstr>Lesen – DER SCHLÜSSEL ZUM ERFOLG?   Die Vorteile der Literatur </vt:lpstr>
      <vt:lpstr>SCHWEIZ: EIN FÜNFTEL LIEST KEIN BUCH</vt:lpstr>
      <vt:lpstr>SACHLITERATUR DAS ANWENDBARE WISSEN</vt:lpstr>
      <vt:lpstr>BELLETRISTIK KANN MEHR ALS UNTERHALTEN</vt:lpstr>
      <vt:lpstr>PowerPoint-Präsentation</vt:lpstr>
      <vt:lpstr>Literaturverzeichnis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Christoph Macbook</cp:lastModifiedBy>
  <cp:revision>402</cp:revision>
  <dcterms:created xsi:type="dcterms:W3CDTF">2012-07-30T21:06:50Z</dcterms:created>
  <dcterms:modified xsi:type="dcterms:W3CDTF">2022-11-28T23:58:18Z</dcterms:modified>
</cp:coreProperties>
</file>